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3" r:id="rId1"/>
  </p:sldMasterIdLst>
  <p:notesMasterIdLst>
    <p:notesMasterId r:id="rId8"/>
  </p:notesMasterIdLst>
  <p:sldIdLst>
    <p:sldId id="263" r:id="rId2"/>
    <p:sldId id="264" r:id="rId3"/>
    <p:sldId id="269" r:id="rId4"/>
    <p:sldId id="265" r:id="rId5"/>
    <p:sldId id="266" r:id="rId6"/>
    <p:sldId id="267" r:id="rId7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44" y="4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D9FB97-60CD-40CE-9DA1-DC32D64D36CC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8C9E69-C5F2-410A-B2FF-506AF62562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2361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70FD9-1380-493C-ABF3-943EA962F8C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DC72AFF-096A-46CF-9370-B4D4640BD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6909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70FD9-1380-493C-ABF3-943EA962F8C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DC72AFF-096A-46CF-9370-B4D4640BD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9768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70FD9-1380-493C-ABF3-943EA962F8C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DC72AFF-096A-46CF-9370-B4D4640BDDE7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11905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70FD9-1380-493C-ABF3-943EA962F8C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C72AFF-096A-46CF-9370-B4D4640BD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89573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70FD9-1380-493C-ABF3-943EA962F8C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C72AFF-096A-46CF-9370-B4D4640BDDE7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70669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70FD9-1380-493C-ABF3-943EA962F8C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C72AFF-096A-46CF-9370-B4D4640BD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86278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70FD9-1380-493C-ABF3-943EA962F8C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72AFF-096A-46CF-9370-B4D4640BD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3183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70FD9-1380-493C-ABF3-943EA962F8C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72AFF-096A-46CF-9370-B4D4640BD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85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70FD9-1380-493C-ABF3-943EA962F8C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72AFF-096A-46CF-9370-B4D4640BD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888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70FD9-1380-493C-ABF3-943EA962F8C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DC72AFF-096A-46CF-9370-B4D4640BD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8284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70FD9-1380-493C-ABF3-943EA962F8C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DC72AFF-096A-46CF-9370-B4D4640BD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6081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70FD9-1380-493C-ABF3-943EA962F8C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DC72AFF-096A-46CF-9370-B4D4640BD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6395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70FD9-1380-493C-ABF3-943EA962F8C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72AFF-096A-46CF-9370-B4D4640BD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9610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70FD9-1380-493C-ABF3-943EA962F8C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72AFF-096A-46CF-9370-B4D4640BD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98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70FD9-1380-493C-ABF3-943EA962F8C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72AFF-096A-46CF-9370-B4D4640BD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2167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70FD9-1380-493C-ABF3-943EA962F8C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C72AFF-096A-46CF-9370-B4D4640BD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5810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70FD9-1380-493C-ABF3-943EA962F8C6}" type="datetimeFigureOut">
              <a:rPr lang="ru-RU" smtClean="0"/>
              <a:t>02.03.2021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DC72AFF-096A-46CF-9370-B4D4640BDD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406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  <p:sldLayoutId id="2147483797" r:id="rId14"/>
    <p:sldLayoutId id="2147483798" r:id="rId15"/>
    <p:sldLayoutId id="214748379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50775" y="624110"/>
            <a:ext cx="9853837" cy="1280890"/>
          </a:xfrm>
        </p:spPr>
        <p:txBody>
          <a:bodyPr/>
          <a:lstStyle/>
          <a:p>
            <a:pPr algn="ctr"/>
            <a:r>
              <a:rPr lang="ru-RU" sz="2000" b="1" dirty="0">
                <a:solidFill>
                  <a:srgbClr val="31B4E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Состав Наблюдательного совета КГП на ПХВ «Павлодарский областной Центр психического здоровья» управления здравоохранения Павлодарской области, </a:t>
            </a:r>
            <a:r>
              <a:rPr lang="ru-RU" sz="2000" b="1" dirty="0" err="1">
                <a:solidFill>
                  <a:srgbClr val="31B4E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акимата</a:t>
            </a:r>
            <a:r>
              <a:rPr lang="ru-RU" sz="2000" b="1" dirty="0">
                <a:solidFill>
                  <a:srgbClr val="31B4E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 Павлодарской области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8935" y="1788340"/>
            <a:ext cx="10015677" cy="4563908"/>
          </a:xfrm>
        </p:spPr>
        <p:txBody>
          <a:bodyPr>
            <a:normAutofit fontScale="92500" lnSpcReduction="10000"/>
          </a:bodyPr>
          <a:lstStyle/>
          <a:p>
            <a:pPr marL="285750" lvl="0" indent="-285750">
              <a:buClr>
                <a:srgbClr val="353535"/>
              </a:buClr>
              <a:buFont typeface="Wingdings" panose="05000000000000000000" pitchFamily="2" charset="2"/>
              <a:buChar char="§"/>
            </a:pPr>
            <a:r>
              <a:rPr lang="ru-RU" b="1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Председатель </a:t>
            </a:r>
            <a:r>
              <a:rPr lang="ru-RU" b="1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Сыздыков</a:t>
            </a:r>
            <a:r>
              <a:rPr lang="ru-RU" b="1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 Серым </a:t>
            </a:r>
            <a:r>
              <a:rPr lang="ru-RU" b="1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Вахапович</a:t>
            </a:r>
            <a:r>
              <a:rPr lang="ru-RU" b="1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– депутат Павлодарского областного </a:t>
            </a:r>
            <a:r>
              <a:rPr lang="ru-RU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маслихата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трех созывов с 2012 года, советник директора по стратегическому развитию и административно-хозяйственной деятельности  КГП на ПХВ «Павлодарская областная больница </a:t>
            </a:r>
            <a:r>
              <a:rPr lang="ru-RU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им.Г.Султанова</a:t>
            </a:r>
            <a:r>
              <a:rPr lang="ru-RU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0" lvl="0" indent="0">
              <a:buClr>
                <a:srgbClr val="353535"/>
              </a:buClr>
              <a:buNone/>
            </a:pPr>
            <a:r>
              <a:rPr lang="ru-RU" b="1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Члены Наблюдательного совета:</a:t>
            </a:r>
          </a:p>
          <a:p>
            <a:pPr marL="0" lvl="0" indent="0">
              <a:buClr>
                <a:srgbClr val="353535"/>
              </a:buClr>
              <a:buNone/>
            </a:pPr>
            <a:r>
              <a:rPr lang="kk-KZ" b="1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Иманбеков Кахан Орынбекович </a:t>
            </a:r>
            <a:r>
              <a:rPr lang="ru-RU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kk-KZ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главный врач КГП на ПХВ «Павлодарский областной Центр психического здоровья»;</a:t>
            </a:r>
            <a:endParaRPr lang="ru-RU" dirty="0">
              <a:solidFill>
                <a:prstClr val="black">
                  <a:lumMod val="65000"/>
                  <a:lumOff val="35000"/>
                </a:prst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>
              <a:buClr>
                <a:srgbClr val="353535"/>
              </a:buClr>
              <a:buNone/>
            </a:pPr>
            <a:r>
              <a:rPr lang="ru-RU" b="1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Каирханов</a:t>
            </a:r>
            <a:r>
              <a:rPr lang="ru-RU" b="1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Ернар</a:t>
            </a:r>
            <a:r>
              <a:rPr lang="ru-RU" b="1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Каримханович</a:t>
            </a:r>
            <a:r>
              <a:rPr lang="ru-RU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 – доктор медицинских наук, ректор ПФ НАО МУС;</a:t>
            </a:r>
          </a:p>
          <a:p>
            <a:pPr marL="0" lvl="0" indent="0">
              <a:buClr>
                <a:srgbClr val="353535"/>
              </a:buClr>
              <a:buNone/>
            </a:pPr>
            <a:r>
              <a:rPr lang="ru-RU" b="1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Тулегенова</a:t>
            </a:r>
            <a:r>
              <a:rPr lang="ru-RU" b="1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Салтанат</a:t>
            </a:r>
            <a:r>
              <a:rPr lang="ru-RU" b="1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Чайкеновна</a:t>
            </a:r>
            <a:r>
              <a:rPr lang="ru-RU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 – председатель Павлодарского областного филиала Республиканского общественного объединения «Отраслевой профессиональный союз работников системы здравоохранения «</a:t>
            </a:r>
            <a:r>
              <a:rPr lang="en-US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SENIM</a:t>
            </a:r>
            <a:r>
              <a:rPr lang="ru-RU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» ;</a:t>
            </a:r>
          </a:p>
          <a:p>
            <a:pPr marL="0" lvl="0" indent="0">
              <a:buClr>
                <a:srgbClr val="353535"/>
              </a:buClr>
              <a:buNone/>
            </a:pPr>
            <a:r>
              <a:rPr lang="ru-RU" b="1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Шарипова</a:t>
            </a:r>
            <a:r>
              <a:rPr lang="ru-RU" b="1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Бибигуль</a:t>
            </a:r>
            <a:r>
              <a:rPr lang="ru-RU" b="1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Бекеновна</a:t>
            </a:r>
            <a:r>
              <a:rPr lang="ru-RU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  - заместитель руководителя   неправительственной организации «</a:t>
            </a:r>
            <a:r>
              <a:rPr lang="ru-RU" dirty="0" err="1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Альрами</a:t>
            </a:r>
            <a:r>
              <a:rPr lang="ru-RU" dirty="0">
                <a:solidFill>
                  <a:prstClr val="black">
                    <a:lumMod val="65000"/>
                    <a:lumOff val="35000"/>
                  </a:prstClr>
                </a:solidFill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marL="285750" lvl="0" indent="-285750" algn="ctr">
              <a:buClr>
                <a:srgbClr val="353535"/>
              </a:buClr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prstClr val="black">
                    <a:lumMod val="65000"/>
                    <a:lumOff val="35000"/>
                  </a:prstClr>
                </a:solidFill>
              </a:rPr>
              <a:t>Секретарь Наблюдательного совета</a:t>
            </a:r>
          </a:p>
          <a:p>
            <a:pPr marL="285750" lvl="0" indent="-285750">
              <a:buClr>
                <a:srgbClr val="353535"/>
              </a:buClr>
              <a:buFont typeface="Arial" panose="020B0604020202020204" pitchFamily="34" charset="0"/>
              <a:buChar char="•"/>
            </a:pPr>
            <a:r>
              <a:rPr lang="ru-RU" sz="140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Мукушева</a:t>
            </a:r>
            <a:r>
              <a:rPr lang="ru-RU" sz="140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ru-RU" sz="140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Гульсум</a:t>
            </a:r>
            <a:r>
              <a:rPr lang="ru-RU" sz="1400" dirty="0">
                <a:solidFill>
                  <a:prstClr val="black">
                    <a:lumMod val="65000"/>
                    <a:lumOff val="35000"/>
                  </a:prstClr>
                </a:solidFill>
              </a:rPr>
              <a:t> </a:t>
            </a:r>
            <a:r>
              <a:rPr lang="ru-RU" sz="1400" dirty="0" err="1">
                <a:solidFill>
                  <a:prstClr val="black">
                    <a:lumMod val="65000"/>
                    <a:lumOff val="35000"/>
                  </a:prstClr>
                </a:solidFill>
              </a:rPr>
              <a:t>Казбековна</a:t>
            </a:r>
            <a:r>
              <a:rPr lang="ru-RU" sz="1400" dirty="0">
                <a:solidFill>
                  <a:prstClr val="black">
                    <a:lumMod val="65000"/>
                    <a:lumOff val="35000"/>
                  </a:prstClr>
                </a:solidFill>
              </a:rPr>
              <a:t> – экономист КГП на ПХВ </a:t>
            </a:r>
            <a:r>
              <a:rPr lang="kk-KZ" sz="1400" dirty="0">
                <a:solidFill>
                  <a:prstClr val="black">
                    <a:lumMod val="65000"/>
                    <a:lumOff val="35000"/>
                  </a:prstClr>
                </a:solidFill>
              </a:rPr>
              <a:t>«Павлодарский областной Центр психического здоровья»;</a:t>
            </a:r>
            <a:endParaRPr lang="ru-RU" sz="1400" dirty="0">
              <a:solidFill>
                <a:prstClr val="black">
                  <a:lumMod val="65000"/>
                  <a:lumOff val="35000"/>
                </a:prstClr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8346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46173" y="226577"/>
            <a:ext cx="10730040" cy="78636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ru-RU" sz="1500" b="1" dirty="0" err="1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Сыздыков</a:t>
            </a:r>
            <a:r>
              <a:rPr lang="ru-RU" sz="1500" b="1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5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Серым </a:t>
            </a:r>
            <a:r>
              <a:rPr lang="ru-RU" sz="15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Вахапович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советник директора по стратегическому развитию и административно-хозяйственной деятельности  КГП на ПХВ «Павлодарская областная больница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им.Г.Султанова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», родился 02.10.1952 года в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с.Ямышево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Павлодарской области.</a:t>
            </a:r>
          </a:p>
          <a:p>
            <a:pPr lvl="0">
              <a:spcAft>
                <a:spcPts val="1000"/>
              </a:spcAft>
            </a:pP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Врач организатор здравоохранения высшей категории.</a:t>
            </a:r>
          </a:p>
          <a:p>
            <a:pPr lvl="0">
              <a:spcAft>
                <a:spcPts val="1000"/>
              </a:spcAft>
            </a:pP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В 1976 году окончил Семипалатинский Государственный медицинский институт по специальности «Лечебное дело».</a:t>
            </a:r>
          </a:p>
          <a:p>
            <a:pPr lvl="0" indent="450215" algn="just"/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- 1976 года врач интерн - хирург  Павлодарской областной больницы</a:t>
            </a:r>
          </a:p>
          <a:p>
            <a:pPr lvl="0" indent="450215" algn="just"/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- 1977г.  врач хирург - травматолог поликлиники № 5 г. Павлодара.</a:t>
            </a:r>
          </a:p>
          <a:p>
            <a:pPr lvl="0" indent="450215" algn="just"/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- 1980 г. врач травматолог- ортопед Павлодарской областной больницы</a:t>
            </a:r>
          </a:p>
          <a:p>
            <a:pPr lvl="0" indent="450215" algn="just"/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- 1991 г. заведующий отделением травматологии-ортопедии Павлодарской областной больницы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им.Г.Султанова</a:t>
            </a:r>
            <a:endParaRPr lang="ru-RU" sz="15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indent="450215" algn="just"/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- 1999г.  главный врач КГП на ПХВ Павлодарская областная больница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им.Г.Султанова</a:t>
            </a:r>
            <a:endParaRPr lang="ru-RU" sz="15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indent="450215" algn="just"/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- 2017г. директор КГП на ПХВ Павлодарская областная больница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им.Г.Султанова</a:t>
            </a:r>
            <a:endParaRPr lang="ru-RU" sz="15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indent="450215" algn="just"/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- 02.10.2019г.  по настоящее время	советник директора по стратегическому развитию и административно-хозяйственной деятельности КГП на ПХВ Павлодарская областная больница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им.Г.Султанова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 lvl="0" indent="450215" algn="just"/>
            <a:endParaRPr lang="ru-RU" sz="15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indent="450215" algn="just"/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Награжден:</a:t>
            </a:r>
          </a:p>
          <a:p>
            <a:pPr lvl="0" indent="450215" algn="just"/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2002г. нагрудный знак «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Қазақстан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Республикасының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денсаулық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сақтау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ісінің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үздігі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» </a:t>
            </a:r>
          </a:p>
          <a:p>
            <a:pPr lvl="0" indent="450215" algn="just"/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2005г. медаль МЗ РК «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Қазақстан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Конституциясына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он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жыл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» </a:t>
            </a:r>
          </a:p>
          <a:p>
            <a:pPr lvl="0" indent="450215" algn="just"/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2010г. орден «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Құрмет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»</a:t>
            </a:r>
          </a:p>
          <a:p>
            <a:pPr lvl="0" indent="450215" algn="just"/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2010г. орден 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Н.И.Пирогова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(Россия)</a:t>
            </a:r>
          </a:p>
          <a:p>
            <a:pPr lvl="0" indent="450215" algn="just"/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2011г. медаль «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Қазақстан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Республикасының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тәуелсіздігіне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20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жыл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» </a:t>
            </a:r>
          </a:p>
          <a:p>
            <a:pPr lvl="0" indent="450215" algn="just"/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2013г. Почетный гражданин г. Павлодара</a:t>
            </a:r>
          </a:p>
          <a:p>
            <a:pPr lvl="0" algn="just"/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2014г. нагрудный знак МЗ РК «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Денсаулық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сақтау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ісіне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қосқан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үлесі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үшін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»  </a:t>
            </a:r>
          </a:p>
          <a:p>
            <a:pPr lvl="0" algn="just"/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2016г. 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медаль«Қазақстан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Республикасының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тәуелсіздігіне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25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жыл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»</a:t>
            </a:r>
          </a:p>
          <a:p>
            <a:pPr lvl="0" algn="just"/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2020г. медаль МЗ РК  «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Еңбек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ардагері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»</a:t>
            </a:r>
          </a:p>
          <a:p>
            <a:pPr lvl="0" algn="just"/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Депутат Павлодарского областного </a:t>
            </a:r>
            <a:r>
              <a:rPr lang="ru-RU" sz="15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маслихата</a:t>
            </a:r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трех созывов с 2012 года.</a:t>
            </a:r>
          </a:p>
          <a:p>
            <a:pPr lvl="0" algn="just"/>
            <a:r>
              <a:rPr lang="ru-RU" sz="15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	Стаж работы в сфере здравоохранения – 43 года</a:t>
            </a:r>
            <a:r>
              <a:rPr lang="ru-RU" sz="1500" dirty="0" smtClean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 lvl="0" algn="just"/>
            <a:endParaRPr lang="ru-RU" sz="15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just"/>
            <a:endParaRPr lang="ru-RU" sz="1500" dirty="0" smtClean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just"/>
            <a:endParaRPr lang="ru-RU" sz="15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just"/>
            <a:endParaRPr lang="ru-RU" sz="1500" dirty="0" smtClean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just"/>
            <a:endParaRPr lang="ru-RU" sz="15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algn="just"/>
            <a:endParaRPr lang="ru-RU" sz="15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5074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91830" y="291313"/>
            <a:ext cx="10519646" cy="653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tabLst>
                <a:tab pos="619125" algn="l"/>
              </a:tabLst>
            </a:pPr>
            <a:r>
              <a:rPr lang="ru-RU" sz="1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Иманбеков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Кахан</a:t>
            </a:r>
            <a:r>
              <a:rPr lang="ru-RU" sz="14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4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Орынбекович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кандидат медицинских наук, главный врач  КГП на ПХВ  «Павлодарский областной Центр психического здоровья» родился 01.01.1973 года в городе Алматы.</a:t>
            </a:r>
          </a:p>
          <a:p>
            <a:pPr lvl="0" algn="just">
              <a:lnSpc>
                <a:spcPct val="115000"/>
              </a:lnSpc>
              <a:tabLst>
                <a:tab pos="619125" algn="l"/>
              </a:tabLst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</a:p>
          <a:p>
            <a:pPr lvl="0" algn="just">
              <a:lnSpc>
                <a:spcPct val="115000"/>
              </a:lnSpc>
              <a:tabLst>
                <a:tab pos="619125" algn="l"/>
              </a:tabLst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Образование: - Алма-Атинский государственный медицинский институт по специальности «Педиатрия» -1996 г.</a:t>
            </a:r>
          </a:p>
          <a:p>
            <a:pPr lvl="0" algn="just">
              <a:lnSpc>
                <a:spcPct val="115000"/>
              </a:lnSpc>
              <a:tabLst>
                <a:tab pos="619125" algn="l"/>
              </a:tabLst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                         - Академия экономики и права по специальности «Финансы» - 2010 г.</a:t>
            </a:r>
          </a:p>
          <a:p>
            <a:pPr lvl="0" algn="just">
              <a:lnSpc>
                <a:spcPct val="115000"/>
              </a:lnSpc>
              <a:tabLst>
                <a:tab pos="619125" algn="l"/>
              </a:tabLst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 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- 1996 г.  врач педиатр в  медицинский центр «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Сункар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» г. Алматы.  - 1997 г.  врач  нарколог- психотерапевт в  медицинском центре «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Сункар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».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>
              <a:lnSpc>
                <a:spcPct val="115000"/>
              </a:lnSpc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- 2002 г.  врач нарколог-психиатр в медицинском  центре «Тау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Сункар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».</a:t>
            </a:r>
          </a:p>
          <a:p>
            <a:pPr lvl="0">
              <a:lnSpc>
                <a:spcPct val="115000"/>
              </a:lnSpc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- 2004 г., август – 2008 г., декабрь  заместитель директора по экономическим вопросам ТОО «Тау </a:t>
            </a:r>
            <a:r>
              <a:rPr lang="ru-RU" sz="1400" dirty="0" err="1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Сункар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». </a:t>
            </a:r>
          </a:p>
          <a:p>
            <a:pPr lvl="0">
              <a:lnSpc>
                <a:spcPct val="115000"/>
              </a:lnSpc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- 2009 г., январь – 2009 г., август  заместитель директора  по  контролю за качеством медицинских услуг  ГУ «Медицинский центр проблем психического здоровья» г. Астаны. </a:t>
            </a:r>
          </a:p>
          <a:p>
            <a:pPr lvl="0">
              <a:lnSpc>
                <a:spcPct val="115000"/>
              </a:lnSpc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- 2009 г.   главный врач  КГП на ПХВ  «Павлодарский областной Центр психического здоровья»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indent="449580">
              <a:lnSpc>
                <a:spcPct val="115000"/>
              </a:lnSpc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indent="449580">
              <a:lnSpc>
                <a:spcPct val="115000"/>
              </a:lnSpc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Постдипломное образование: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indent="449580">
              <a:lnSpc>
                <a:spcPct val="115000"/>
              </a:lnSpc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Переподготовка по психиатрии -1997г.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 indent="449580">
              <a:lnSpc>
                <a:spcPct val="115000"/>
              </a:lnSpc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Переподготовка по  специальности общественное  здравоохранение – 2008г.</a:t>
            </a:r>
          </a:p>
          <a:p>
            <a:pPr lvl="0">
              <a:lnSpc>
                <a:spcPct val="115000"/>
              </a:lnSpc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/>
              <a:buChar char=""/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Свидетельство с присвоением высшей квалификационной категории по специальности общественное здравоохранение от 18.08.2020 г.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/>
              <a:buChar char=""/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Свидетельство с присвоением высшей квалификационной категории по специальности психиатрия от 06.04.2016г.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/>
              <a:buChar char=""/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Сертификат  специалиста судебно-психиатрического эксперта от 13.08.2018 г.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/>
              <a:buChar char=""/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Квалификационное  свидетельство врача судебно-психиатрического эксперта  28.08.2014г.  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/>
              <a:buChar char=""/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Аттестационное свидетельство судебно-психиатрического эксперта  24.11.2020г.</a:t>
            </a:r>
          </a:p>
          <a:p>
            <a:pPr lvl="0">
              <a:lnSpc>
                <a:spcPct val="115000"/>
              </a:lnSpc>
            </a:pPr>
            <a:endParaRPr lang="ru-RU" sz="1400" dirty="0">
              <a:solidFill>
                <a:prstClr val="black"/>
              </a:solidFill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 lvl="0">
              <a:lnSpc>
                <a:spcPct val="115000"/>
              </a:lnSpc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Является главным внештатным психиатром наркологом  управления Здравоохранения Павлодарской области.</a:t>
            </a:r>
            <a:endParaRPr lang="ru-RU" sz="14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>
              <a:lnSpc>
                <a:spcPct val="115000"/>
              </a:lnSpc>
            </a:pP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 </a:t>
            </a:r>
            <a:r>
              <a:rPr lang="ru-RU" sz="14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Стаж работы в сфере здравоохранения – 24 года.</a:t>
            </a:r>
          </a:p>
        </p:txBody>
      </p:sp>
    </p:spTree>
    <p:extLst>
      <p:ext uri="{BB962C8B-B14F-4D97-AF65-F5344CB8AC3E}">
        <p14:creationId xmlns:p14="http://schemas.microsoft.com/office/powerpoint/2010/main" val="740342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99685" y="477428"/>
            <a:ext cx="9930276" cy="6088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580" algn="just">
              <a:lnSpc>
                <a:spcPct val="107000"/>
              </a:lnSpc>
            </a:pPr>
            <a:r>
              <a:rPr lang="ru-RU" b="1" dirty="0" err="1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Каирханов</a:t>
            </a:r>
            <a:r>
              <a:rPr lang="ru-RU" b="1" dirty="0" smtClean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Ернар</a:t>
            </a:r>
            <a:r>
              <a:rPr lang="ru-RU" b="1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Каримханович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д.м.н., профессор</a:t>
            </a:r>
            <a:r>
              <a:rPr lang="kk-KZ" dirty="0">
                <a:solidFill>
                  <a:srgbClr val="333333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директор Павлодарского филиала НАО «МУС» родился в 22.04.1967 году в </a:t>
            </a:r>
            <a:r>
              <a:rPr lang="ru-RU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Семипалатинской области</a:t>
            </a:r>
            <a:r>
              <a:rPr lang="kk-KZ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14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indent="449580" algn="just"/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1992 г. окончил Семипалатинский Государственный медицинский институт по специальности «Лечебное дело».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indent="449580" algn="just">
              <a:lnSpc>
                <a:spcPct val="150000"/>
              </a:lnSpc>
            </a:pPr>
            <a:r>
              <a:rPr lang="ru-RU" sz="16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 1993 года – врач-ординатор хирургического отделения Городской больницы №1 города Павлодар.</a:t>
            </a:r>
          </a:p>
          <a:p>
            <a:pPr lvl="0" indent="449580" algn="just">
              <a:lnSpc>
                <a:spcPct val="150000"/>
              </a:lnSpc>
            </a:pP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smtClean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</a:t>
            </a: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2007 году защитил диссертацию на соискание ученой степени кандидата медицинских наук по теме: «Особенности течения, диагностика и улучшения результатов лечения гнойных хирургических инфекций у ВИЧ-инфицированных больных». 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indent="449580" algn="just">
              <a:lnSpc>
                <a:spcPct val="150000"/>
              </a:lnSpc>
            </a:pP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2008 году назначен заведующим хирургического отделения городской больницы №1 г. Павлодар. 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</a:pP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   25 мая 2012 года Решением Комитета по контролю в сфере образования и науки Республики Казахстан ему была присуждена ученая степень доктора медицинских наук. 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indent="449580" algn="just">
              <a:lnSpc>
                <a:spcPct val="150000"/>
              </a:lnSpc>
            </a:pP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 2012-2016 гг. был заведующим кафедрой хирургии № 2 ПФ ГМУ г. Семей. </a:t>
            </a:r>
            <a:endParaRPr lang="ru-RU" sz="14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indent="449580" algn="just">
              <a:lnSpc>
                <a:spcPct val="150000"/>
              </a:lnSpc>
            </a:pP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2013 году </a:t>
            </a:r>
            <a:r>
              <a:rPr lang="ru-RU" sz="16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Каирханову</a:t>
            </a: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Ернару</a:t>
            </a: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Каримхановичу</a:t>
            </a: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присвоено звание профессора ГМУ г. Семей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/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	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Имеет высшую квалификационную категорию</a:t>
            </a:r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по Общественному здравоохранению и по специальности общая хирургия.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indent="449580" algn="just"/>
            <a:r>
              <a:rPr lang="kk-KZ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Стаж работы в сфере здравоохранения -  28 лет.  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indent="449580" algn="just"/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Является автором </a:t>
            </a:r>
            <a:r>
              <a:rPr lang="kk-KZ" sz="16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более </a:t>
            </a:r>
            <a:r>
              <a:rPr lang="ru-RU" sz="16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70 публикаций, том числе 3 монографий и учебного пособия «ВИЧ-инфекция и гнойные хирургические заболевания» (2015 год),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 изобретений и инновационных патентов</a:t>
            </a: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solidFill>
                <a:prstClr val="black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</a:pPr>
            <a:endParaRPr lang="ru-RU" sz="16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4" y="2230452"/>
            <a:ext cx="2200276" cy="2217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03149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91584" y="396510"/>
            <a:ext cx="9419892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b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Тулегенова</a:t>
            </a:r>
            <a:r>
              <a:rPr lang="ru-RU" sz="16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Салтанат</a:t>
            </a:r>
            <a:r>
              <a:rPr lang="ru-RU" sz="1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Чайкеновна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председатель Павлодарского областного филиала РОО «Отраслевой профессиональный союз работников системы здравоохранения «</a:t>
            </a:r>
            <a:r>
              <a:rPr lang="en-US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SENIM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 родилась 14.08.1965 году в Восточно-Казахстанской области.</a:t>
            </a:r>
          </a:p>
          <a:p>
            <a:pPr lvl="0"/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В 1988 году окончила Семипалатинский Государственный медицинский институт по специальности «Лечебное дело».</a:t>
            </a:r>
          </a:p>
          <a:p>
            <a:pPr lvl="0"/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- 1988 г. врач подросткового кабинета городской больницы №2 города Павлодар.</a:t>
            </a:r>
          </a:p>
          <a:p>
            <a:pPr lvl="0"/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- 1991г.  Поликлиника №3 г. Павлодар, врач ревматолог.</a:t>
            </a:r>
          </a:p>
          <a:p>
            <a:pPr lvl="0"/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- 2001 г Семейная врачебная амбулатория №14 города Павлодар, врач терапевт</a:t>
            </a:r>
          </a:p>
          <a:p>
            <a:pPr lvl="0"/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- 2006 г. КГКП «Поликлиника №3 города Павлодара», врач терапевт</a:t>
            </a:r>
          </a:p>
          <a:p>
            <a:pPr lvl="0"/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- 2007 г. КГКП «Поликлиника №3 города Павлодара», заведующая терапевтическим отделением</a:t>
            </a:r>
          </a:p>
          <a:p>
            <a:pPr lvl="0"/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2009 г. КГКП «Поликлиника №3 города Павлодар», заместитель главного врача по экспертизе временной нетрудоспособности</a:t>
            </a:r>
          </a:p>
          <a:p>
            <a:pPr lvl="0"/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-2010 г. ГУ «Управление здравоохранения Павлодарской области», главный специалист отдела лечебно-профилактической работы</a:t>
            </a:r>
          </a:p>
          <a:p>
            <a:pPr lvl="0"/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-2011г. ГУ «Управление здравоохранения Павлодарской области», руководитель отдела лечебно-профилактической работы</a:t>
            </a:r>
          </a:p>
          <a:p>
            <a:pPr lvl="0"/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-2016г. ГУ «Управление здравоохранения Павлодарской области», заместитель руководителя управления здравоохранения </a:t>
            </a:r>
          </a:p>
          <a:p>
            <a:pPr lvl="0"/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	-2018г. Павлодарский областной филиала РОО «Отраслевой профессиональный союз работников системы здравоохранения «</a:t>
            </a:r>
            <a:r>
              <a:rPr lang="en-US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SENIM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», председатель</a:t>
            </a:r>
          </a:p>
          <a:p>
            <a:pPr lvl="0"/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2013 году вручен знак «</a:t>
            </a:r>
            <a:r>
              <a:rPr lang="kk-KZ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Қазақстан Республикасы Денсаулық сақтау ісінің үздігі», в 2018 году - знак «Кәсіподақтарға сіңірген енбегі үшін», в 2019 году Почетная грамота РОО 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«Отраслевой профессиональный союз работников системы здравоохранения «</a:t>
            </a:r>
            <a:r>
              <a:rPr lang="en-US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SENIM</a:t>
            </a:r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lvl="0"/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2015 год обучение послевузовское –Менеджмент здравоохранения</a:t>
            </a:r>
          </a:p>
          <a:p>
            <a:pPr lvl="0"/>
            <a:r>
              <a:rPr lang="ru-RU" sz="16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Стаж работы в сфере здравоохранения – 30 лет.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00" y="1608303"/>
            <a:ext cx="2402484" cy="32025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544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2750" y="347958"/>
            <a:ext cx="10284977" cy="63040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5000"/>
              </a:lnSpc>
              <a:tabLst>
                <a:tab pos="619125" algn="l"/>
              </a:tabLst>
            </a:pPr>
            <a:r>
              <a:rPr lang="ru-RU" sz="13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Шарипова</a:t>
            </a:r>
            <a:r>
              <a:rPr lang="ru-RU" sz="13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3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Бибигуль</a:t>
            </a:r>
            <a:r>
              <a:rPr lang="ru-RU" sz="1300" b="1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 </a:t>
            </a:r>
            <a:r>
              <a:rPr lang="ru-RU" sz="1300" b="1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Бекеновна</a:t>
            </a: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заместитель директора общественного объединения для людей с ментальными заболеваниями «Клубный дом «</a:t>
            </a:r>
            <a:r>
              <a:rPr lang="ru-RU" sz="13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Альрами</a:t>
            </a: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», родилась 12.09.1973 года г. Павлодар.</a:t>
            </a:r>
          </a:p>
          <a:p>
            <a:pPr lvl="0" algn="just">
              <a:lnSpc>
                <a:spcPct val="115000"/>
              </a:lnSpc>
              <a:tabLst>
                <a:tab pos="619125" algn="l"/>
              </a:tabLst>
            </a:pP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	В 1994 году окончила Павлодарский педагогический институт по специальности «Английский язык», присвоена квалификация 	«Учитель английского языка средней школы»</a:t>
            </a:r>
          </a:p>
          <a:p>
            <a:pPr lvl="0" algn="just">
              <a:lnSpc>
                <a:spcPct val="115000"/>
              </a:lnSpc>
              <a:tabLst>
                <a:tab pos="619125" algn="l"/>
              </a:tabLst>
            </a:pP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	- 1991-2001гг. года работала учителем английского языка в школах г. Павлодар.</a:t>
            </a:r>
          </a:p>
          <a:p>
            <a:pPr lvl="0" algn="just">
              <a:lnSpc>
                <a:spcPct val="115000"/>
              </a:lnSpc>
              <a:tabLst>
                <a:tab pos="619125" algn="l"/>
              </a:tabLst>
            </a:pP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	-2001-2006гг. преподаватель английского языка, кафедра практического курса иностранного языка в Павлодарском государственном 	университете</a:t>
            </a:r>
          </a:p>
          <a:p>
            <a:pPr lvl="0" algn="just">
              <a:lnSpc>
                <a:spcPct val="115000"/>
              </a:lnSpc>
              <a:tabLst>
                <a:tab pos="619125" algn="l"/>
              </a:tabLst>
            </a:pP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	- 2002-2005гг. Консалтинговое агентство «</a:t>
            </a:r>
            <a:r>
              <a:rPr lang="ru-RU" sz="13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Конкорс</a:t>
            </a: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» </a:t>
            </a:r>
            <a:r>
              <a:rPr lang="ru-RU" sz="13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г.Павлодар</a:t>
            </a: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тренер-консультант; </a:t>
            </a:r>
            <a:r>
              <a:rPr lang="en-US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PR</a:t>
            </a: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-менеджер.</a:t>
            </a:r>
          </a:p>
          <a:p>
            <a:pPr lvl="0" algn="just">
              <a:lnSpc>
                <a:spcPct val="115000"/>
              </a:lnSpc>
              <a:tabLst>
                <a:tab pos="619125" algn="l"/>
              </a:tabLst>
            </a:pP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	- 2006 г., август - Павлодарский филиал АО «</a:t>
            </a:r>
            <a:r>
              <a:rPr lang="ru-RU" sz="13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Цеснабанк</a:t>
            </a: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», специалист отдела маркетинга и анализа.</a:t>
            </a:r>
          </a:p>
          <a:p>
            <a:pPr lvl="0" algn="just">
              <a:lnSpc>
                <a:spcPct val="115000"/>
              </a:lnSpc>
              <a:tabLst>
                <a:tab pos="619125" algn="l"/>
              </a:tabLst>
            </a:pP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	- 2008 г.-2010 г. - Павлодарский филиал АО «</a:t>
            </a:r>
            <a:r>
              <a:rPr lang="ru-RU" sz="13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Цеснабанк</a:t>
            </a: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», главный специалист сектора маркетинга</a:t>
            </a:r>
          </a:p>
          <a:p>
            <a:pPr lvl="0" algn="just">
              <a:lnSpc>
                <a:spcPct val="115000"/>
              </a:lnSpc>
              <a:tabLst>
                <a:tab pos="619125" algn="l"/>
              </a:tabLst>
            </a:pP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	- 2010г., январь – 2010г., май ФТОО «Витрина Плюс», </a:t>
            </a:r>
            <a:r>
              <a:rPr lang="ru-RU" sz="13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г.Астана</a:t>
            </a: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руководитель отдела продаж.</a:t>
            </a:r>
          </a:p>
          <a:p>
            <a:pPr lvl="0" algn="just">
              <a:lnSpc>
                <a:spcPct val="115000"/>
              </a:lnSpc>
              <a:tabLst>
                <a:tab pos="619125" algn="l"/>
              </a:tabLst>
            </a:pP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	- 2010г., июнь-2011г., февраль – ТОО «</a:t>
            </a:r>
            <a:r>
              <a:rPr lang="ru-RU" sz="13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Унистрой</a:t>
            </a: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-ПВ», </a:t>
            </a:r>
            <a:r>
              <a:rPr lang="ru-RU" sz="13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г.Павлодар</a:t>
            </a: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заместитель директора по коммерческим вопросам.</a:t>
            </a:r>
          </a:p>
          <a:p>
            <a:pPr lvl="0" algn="just">
              <a:lnSpc>
                <a:spcPct val="115000"/>
              </a:lnSpc>
              <a:tabLst>
                <a:tab pos="619125" algn="l"/>
              </a:tabLst>
            </a:pP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	- 2011г., февраль – 2011г., июнь – ТОО «</a:t>
            </a:r>
            <a:r>
              <a:rPr lang="ru-RU" sz="13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Унистрой</a:t>
            </a: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-ПВ», </a:t>
            </a:r>
            <a:r>
              <a:rPr lang="ru-RU" sz="13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г.Павлодар</a:t>
            </a: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, коммерческий директор.</a:t>
            </a:r>
          </a:p>
          <a:p>
            <a:pPr lvl="0" algn="just">
              <a:lnSpc>
                <a:spcPct val="115000"/>
              </a:lnSpc>
              <a:tabLst>
                <a:tab pos="619125" algn="l"/>
              </a:tabLst>
            </a:pP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	- 2011г., апрель - Общественное объединение для людей с ментальными нарушениями «Клубный дом «</a:t>
            </a:r>
            <a:r>
              <a:rPr lang="ru-RU" sz="13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Альрами</a:t>
            </a: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», преподаватель 	английского языка</a:t>
            </a:r>
          </a:p>
          <a:p>
            <a:pPr lvl="0" algn="just">
              <a:lnSpc>
                <a:spcPct val="115000"/>
              </a:lnSpc>
              <a:tabLst>
                <a:tab pos="619125" algn="l"/>
              </a:tabLst>
            </a:pP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	- с 2016 года по настоящее время является заместителем директора общественного объединения для людей с ментальными 	заболеваниями «Клубный дом «</a:t>
            </a:r>
            <a:r>
              <a:rPr lang="ru-RU" sz="1300" dirty="0" err="1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Альрами</a:t>
            </a: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».</a:t>
            </a:r>
          </a:p>
          <a:p>
            <a:pPr lvl="0" algn="just">
              <a:lnSpc>
                <a:spcPct val="115000"/>
              </a:lnSpc>
              <a:tabLst>
                <a:tab pos="619125" algn="l"/>
              </a:tabLst>
            </a:pP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Основные функциональные обязанности – управление, координирование деятельностью общественной организации; продвижение, содействие росту имиджа и соответствию казахстанских и международных стандартов клубных домов, а также участие в различных республиканским  и международных проектах.</a:t>
            </a:r>
          </a:p>
          <a:p>
            <a:pPr lvl="0" algn="just">
              <a:lnSpc>
                <a:spcPct val="115000"/>
              </a:lnSpc>
              <a:tabLst>
                <a:tab pos="619125" algn="l"/>
              </a:tabLst>
            </a:pPr>
            <a:endParaRPr lang="ru-RU" sz="1300" dirty="0">
              <a:solidFill>
                <a:prstClr val="black"/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Symbol"/>
              <a:buChar char=""/>
              <a:tabLst>
                <a:tab pos="619125" algn="l"/>
              </a:tabLst>
            </a:pP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Навыки и умения в области </a:t>
            </a:r>
            <a:r>
              <a:rPr lang="en-US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HR</a:t>
            </a: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;</a:t>
            </a:r>
          </a:p>
          <a:p>
            <a:pPr marL="342900" lvl="0" indent="-342900" algn="just">
              <a:lnSpc>
                <a:spcPct val="115000"/>
              </a:lnSpc>
              <a:buFont typeface="Symbol"/>
              <a:buChar char=""/>
              <a:tabLst>
                <a:tab pos="619125" algn="l"/>
              </a:tabLst>
            </a:pP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Навыки и знания в области маркетинга;</a:t>
            </a:r>
          </a:p>
          <a:p>
            <a:pPr marL="342900" lvl="0" indent="-342900" algn="just">
              <a:lnSpc>
                <a:spcPct val="115000"/>
              </a:lnSpc>
              <a:buFont typeface="Symbol"/>
              <a:buChar char=""/>
              <a:tabLst>
                <a:tab pos="619125" algn="l"/>
              </a:tabLst>
            </a:pP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Знание английского языка, работа переводчиком;</a:t>
            </a:r>
          </a:p>
          <a:p>
            <a:pPr marL="342900" lvl="0" indent="-342900" algn="just">
              <a:lnSpc>
                <a:spcPct val="115000"/>
              </a:lnSpc>
              <a:buFont typeface="Symbol"/>
              <a:buChar char=""/>
              <a:tabLst>
                <a:tab pos="619125" algn="l"/>
              </a:tabLst>
            </a:pP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Проходила различные курсы повышения квалификации, семинары, личностные тренинги, участвовала в республиканских и международных семинарах и конференциях в качестве модератора и спикера, отмечена различными благодарственными письмами.</a:t>
            </a:r>
          </a:p>
          <a:p>
            <a:pPr marL="847725" lvl="0" algn="just">
              <a:lnSpc>
                <a:spcPct val="115000"/>
              </a:lnSpc>
              <a:tabLst>
                <a:tab pos="619125" algn="l"/>
              </a:tabLst>
            </a:pPr>
            <a:r>
              <a:rPr lang="ru-RU" sz="1300" dirty="0">
                <a:solidFill>
                  <a:prstClr val="black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3745246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390</TotalTime>
  <Words>438</Words>
  <Application>Microsoft Office PowerPoint</Application>
  <PresentationFormat>Произвольный</PresentationFormat>
  <Paragraphs>103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Легкий дым</vt:lpstr>
      <vt:lpstr>Состав Наблюдательного совета КГП на ПХВ «Павлодарский областной Центр психического здоровья» управления здравоохранения Павлодарской области, акимата Павлодарской области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Состав Наблюдательного совета КГП н</dc:title>
  <dc:creator>Asus</dc:creator>
  <cp:lastModifiedBy>POND</cp:lastModifiedBy>
  <cp:revision>36</cp:revision>
  <cp:lastPrinted>2021-01-29T08:57:22Z</cp:lastPrinted>
  <dcterms:created xsi:type="dcterms:W3CDTF">2021-01-05T15:18:38Z</dcterms:created>
  <dcterms:modified xsi:type="dcterms:W3CDTF">2021-03-02T08:44:39Z</dcterms:modified>
</cp:coreProperties>
</file>